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8" r:id="rId3"/>
    <p:sldId id="265" r:id="rId4"/>
    <p:sldId id="257" r:id="rId5"/>
    <p:sldId id="258" r:id="rId6"/>
    <p:sldId id="260" r:id="rId7"/>
    <p:sldId id="267" r:id="rId8"/>
    <p:sldId id="263" r:id="rId9"/>
    <p:sldId id="313" r:id="rId10"/>
    <p:sldId id="270" r:id="rId11"/>
    <p:sldId id="268" r:id="rId12"/>
    <p:sldId id="269" r:id="rId13"/>
    <p:sldId id="264" r:id="rId14"/>
    <p:sldId id="271" r:id="rId15"/>
    <p:sldId id="305" r:id="rId16"/>
    <p:sldId id="302" r:id="rId17"/>
    <p:sldId id="303" r:id="rId18"/>
    <p:sldId id="314" r:id="rId19"/>
    <p:sldId id="316" r:id="rId20"/>
    <p:sldId id="317" r:id="rId21"/>
    <p:sldId id="306" r:id="rId22"/>
    <p:sldId id="315" r:id="rId23"/>
    <p:sldId id="280" r:id="rId24"/>
    <p:sldId id="273" r:id="rId25"/>
    <p:sldId id="275" r:id="rId26"/>
    <p:sldId id="272" r:id="rId27"/>
    <p:sldId id="276" r:id="rId28"/>
    <p:sldId id="277" r:id="rId29"/>
    <p:sldId id="278" r:id="rId30"/>
    <p:sldId id="279" r:id="rId31"/>
    <p:sldId id="281" r:id="rId32"/>
    <p:sldId id="285" r:id="rId33"/>
    <p:sldId id="286" r:id="rId34"/>
    <p:sldId id="283" r:id="rId35"/>
    <p:sldId id="307" r:id="rId36"/>
    <p:sldId id="320" r:id="rId37"/>
    <p:sldId id="288" r:id="rId38"/>
    <p:sldId id="289" r:id="rId39"/>
    <p:sldId id="319" r:id="rId40"/>
    <p:sldId id="308" r:id="rId41"/>
    <p:sldId id="318" r:id="rId42"/>
    <p:sldId id="311" r:id="rId43"/>
    <p:sldId id="310" r:id="rId44"/>
    <p:sldId id="291" r:id="rId45"/>
    <p:sldId id="292" r:id="rId46"/>
    <p:sldId id="293" r:id="rId47"/>
    <p:sldId id="294" r:id="rId48"/>
    <p:sldId id="295" r:id="rId49"/>
    <p:sldId id="296" r:id="rId50"/>
    <p:sldId id="29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34" y="8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BCB748C-A2CE-4953-A712-20BE7981D9FF}" type="datetimeFigureOut">
              <a:rPr lang="en-US" smtClean="0"/>
              <a:t>8/30/2021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D7058D4-BDE2-4DCE-BF05-240B5632B29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69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CB748C-A2CE-4953-A712-20BE7981D9FF}"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058D4-BDE2-4DCE-BF05-240B5632B298}" type="slidenum">
              <a:rPr lang="en-US" smtClean="0"/>
              <a:t>‹#›</a:t>
            </a:fld>
            <a:endParaRPr lang="en-US"/>
          </a:p>
        </p:txBody>
      </p:sp>
    </p:spTree>
    <p:extLst>
      <p:ext uri="{BB962C8B-B14F-4D97-AF65-F5344CB8AC3E}">
        <p14:creationId xmlns:p14="http://schemas.microsoft.com/office/powerpoint/2010/main" val="168432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CB748C-A2CE-4953-A712-20BE7981D9FF}"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058D4-BDE2-4DCE-BF05-240B5632B298}" type="slidenum">
              <a:rPr lang="en-US" smtClean="0"/>
              <a:t>‹#›</a:t>
            </a:fld>
            <a:endParaRPr lang="en-US"/>
          </a:p>
        </p:txBody>
      </p:sp>
    </p:spTree>
    <p:extLst>
      <p:ext uri="{BB962C8B-B14F-4D97-AF65-F5344CB8AC3E}">
        <p14:creationId xmlns:p14="http://schemas.microsoft.com/office/powerpoint/2010/main" val="370731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CB748C-A2CE-4953-A712-20BE7981D9FF}"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058D4-BDE2-4DCE-BF05-240B5632B298}" type="slidenum">
              <a:rPr lang="en-US" smtClean="0"/>
              <a:t>‹#›</a:t>
            </a:fld>
            <a:endParaRPr lang="en-US"/>
          </a:p>
        </p:txBody>
      </p:sp>
    </p:spTree>
    <p:extLst>
      <p:ext uri="{BB962C8B-B14F-4D97-AF65-F5344CB8AC3E}">
        <p14:creationId xmlns:p14="http://schemas.microsoft.com/office/powerpoint/2010/main" val="86977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CB748C-A2CE-4953-A712-20BE7981D9FF}"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058D4-BDE2-4DCE-BF05-240B5632B29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25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CB748C-A2CE-4953-A712-20BE7981D9FF}"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058D4-BDE2-4DCE-BF05-240B5632B298}" type="slidenum">
              <a:rPr lang="en-US" smtClean="0"/>
              <a:t>‹#›</a:t>
            </a:fld>
            <a:endParaRPr lang="en-US"/>
          </a:p>
        </p:txBody>
      </p:sp>
    </p:spTree>
    <p:extLst>
      <p:ext uri="{BB962C8B-B14F-4D97-AF65-F5344CB8AC3E}">
        <p14:creationId xmlns:p14="http://schemas.microsoft.com/office/powerpoint/2010/main" val="211501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CB748C-A2CE-4953-A712-20BE7981D9FF}"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058D4-BDE2-4DCE-BF05-240B5632B298}" type="slidenum">
              <a:rPr lang="en-US" smtClean="0"/>
              <a:t>‹#›</a:t>
            </a:fld>
            <a:endParaRPr lang="en-US"/>
          </a:p>
        </p:txBody>
      </p:sp>
    </p:spTree>
    <p:extLst>
      <p:ext uri="{BB962C8B-B14F-4D97-AF65-F5344CB8AC3E}">
        <p14:creationId xmlns:p14="http://schemas.microsoft.com/office/powerpoint/2010/main" val="66506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CB748C-A2CE-4953-A712-20BE7981D9FF}"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7058D4-BDE2-4DCE-BF05-240B5632B298}" type="slidenum">
              <a:rPr lang="en-US" smtClean="0"/>
              <a:t>‹#›</a:t>
            </a:fld>
            <a:endParaRPr lang="en-US"/>
          </a:p>
        </p:txBody>
      </p:sp>
    </p:spTree>
    <p:extLst>
      <p:ext uri="{BB962C8B-B14F-4D97-AF65-F5344CB8AC3E}">
        <p14:creationId xmlns:p14="http://schemas.microsoft.com/office/powerpoint/2010/main" val="62043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B748C-A2CE-4953-A712-20BE7981D9FF}"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058D4-BDE2-4DCE-BF05-240B5632B298}" type="slidenum">
              <a:rPr lang="en-US" smtClean="0"/>
              <a:t>‹#›</a:t>
            </a:fld>
            <a:endParaRPr lang="en-US"/>
          </a:p>
        </p:txBody>
      </p:sp>
    </p:spTree>
    <p:extLst>
      <p:ext uri="{BB962C8B-B14F-4D97-AF65-F5344CB8AC3E}">
        <p14:creationId xmlns:p14="http://schemas.microsoft.com/office/powerpoint/2010/main" val="334298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CB748C-A2CE-4953-A712-20BE7981D9FF}"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058D4-BDE2-4DCE-BF05-240B5632B298}" type="slidenum">
              <a:rPr lang="en-US" smtClean="0"/>
              <a:t>‹#›</a:t>
            </a:fld>
            <a:endParaRPr lang="en-US"/>
          </a:p>
        </p:txBody>
      </p:sp>
    </p:spTree>
    <p:extLst>
      <p:ext uri="{BB962C8B-B14F-4D97-AF65-F5344CB8AC3E}">
        <p14:creationId xmlns:p14="http://schemas.microsoft.com/office/powerpoint/2010/main" val="412655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CB748C-A2CE-4953-A712-20BE7981D9FF}"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058D4-BDE2-4DCE-BF05-240B5632B298}" type="slidenum">
              <a:rPr lang="en-US" smtClean="0"/>
              <a:t>‹#›</a:t>
            </a:fld>
            <a:endParaRPr lang="en-US"/>
          </a:p>
        </p:txBody>
      </p:sp>
    </p:spTree>
    <p:extLst>
      <p:ext uri="{BB962C8B-B14F-4D97-AF65-F5344CB8AC3E}">
        <p14:creationId xmlns:p14="http://schemas.microsoft.com/office/powerpoint/2010/main" val="164119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BCB748C-A2CE-4953-A712-20BE7981D9FF}" type="datetimeFigureOut">
              <a:rPr lang="en-US" smtClean="0"/>
              <a:t>8/30/2021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D7058D4-BDE2-4DCE-BF05-240B5632B298}" type="slidenum">
              <a:rPr lang="en-US" smtClean="0"/>
              <a:t>‹#›</a:t>
            </a:fld>
            <a:endParaRPr lang="en-US"/>
          </a:p>
        </p:txBody>
      </p:sp>
    </p:spTree>
    <p:extLst>
      <p:ext uri="{BB962C8B-B14F-4D97-AF65-F5344CB8AC3E}">
        <p14:creationId xmlns:p14="http://schemas.microsoft.com/office/powerpoint/2010/main" val="1971694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vermontjudiciary.org/about-vermont-judiciary/electronic-access/electronic-filing" TargetMode="External"/><Relationship Id="rId2" Type="http://schemas.openxmlformats.org/officeDocument/2006/relationships/hyperlink" Target="mailto:Jud.efileSupport@vermont.gov" TargetMode="External"/><Relationship Id="rId1" Type="http://schemas.openxmlformats.org/officeDocument/2006/relationships/slideLayout" Target="../slideLayouts/slideLayout2.xml"/><Relationship Id="rId4" Type="http://schemas.openxmlformats.org/officeDocument/2006/relationships/hyperlink" Target="https://www.vermontjudiciary.org/sites/default/files/documents/VERMONT%20SUPREME%20COURT%20OFS%20FILER%20GUIDE%20v1.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0A6D-F657-4E04-A8DB-0BE811341CAD}"/>
              </a:ext>
            </a:extLst>
          </p:cNvPr>
          <p:cNvSpPr>
            <a:spLocks noGrp="1"/>
          </p:cNvSpPr>
          <p:nvPr>
            <p:ph type="ctrTitle"/>
          </p:nvPr>
        </p:nvSpPr>
        <p:spPr>
          <a:xfrm>
            <a:off x="1227966" y="502920"/>
            <a:ext cx="9966960" cy="2926080"/>
          </a:xfrm>
        </p:spPr>
        <p:txBody>
          <a:bodyPr/>
          <a:lstStyle/>
          <a:p>
            <a:r>
              <a:rPr lang="en-US" dirty="0">
                <a:latin typeface="+mn-lt"/>
              </a:rPr>
              <a:t>Appellate</a:t>
            </a:r>
            <a:r>
              <a:rPr lang="en-US" dirty="0"/>
              <a:t> E-filing Presentation</a:t>
            </a:r>
          </a:p>
        </p:txBody>
      </p:sp>
      <p:sp>
        <p:nvSpPr>
          <p:cNvPr id="3" name="Subtitle 2">
            <a:extLst>
              <a:ext uri="{FF2B5EF4-FFF2-40B4-BE49-F238E27FC236}">
                <a16:creationId xmlns:a16="http://schemas.microsoft.com/office/drawing/2014/main" id="{A150C45A-9C34-499D-A9B2-33D31EACF0A1}"/>
              </a:ext>
            </a:extLst>
          </p:cNvPr>
          <p:cNvSpPr>
            <a:spLocks noGrp="1"/>
          </p:cNvSpPr>
          <p:nvPr>
            <p:ph type="subTitle" idx="1"/>
          </p:nvPr>
        </p:nvSpPr>
        <p:spPr>
          <a:xfrm>
            <a:off x="1521459" y="3777279"/>
            <a:ext cx="9144000" cy="547931"/>
          </a:xfrm>
        </p:spPr>
        <p:txBody>
          <a:bodyPr>
            <a:normAutofit/>
          </a:bodyPr>
          <a:lstStyle/>
          <a:p>
            <a:r>
              <a:rPr lang="en-US" sz="3200" dirty="0"/>
              <a:t>August 31, 2021</a:t>
            </a:r>
          </a:p>
        </p:txBody>
      </p:sp>
      <p:sp>
        <p:nvSpPr>
          <p:cNvPr id="4" name="TextBox 3">
            <a:extLst>
              <a:ext uri="{FF2B5EF4-FFF2-40B4-BE49-F238E27FC236}">
                <a16:creationId xmlns:a16="http://schemas.microsoft.com/office/drawing/2014/main" id="{B3ECF03D-7A8A-48A2-BB02-5C283CE9A5C7}"/>
              </a:ext>
            </a:extLst>
          </p:cNvPr>
          <p:cNvSpPr txBox="1"/>
          <p:nvPr/>
        </p:nvSpPr>
        <p:spPr>
          <a:xfrm>
            <a:off x="2131463" y="4358545"/>
            <a:ext cx="7923992" cy="2308324"/>
          </a:xfrm>
          <a:prstGeom prst="rect">
            <a:avLst/>
          </a:prstGeom>
          <a:solidFill>
            <a:schemeClr val="tx1"/>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a:solidFill>
                  <a:schemeClr val="accent1"/>
                </a:solidFill>
              </a:rPr>
              <a:t>Presenters: </a:t>
            </a:r>
          </a:p>
          <a:p>
            <a:pPr algn="ctr"/>
            <a:r>
              <a:rPr lang="en-US" sz="2400" b="1" dirty="0">
                <a:solidFill>
                  <a:schemeClr val="accent1"/>
                </a:solidFill>
              </a:rPr>
              <a:t>Bridget Asay, Stris &amp; Maher</a:t>
            </a:r>
          </a:p>
          <a:p>
            <a:pPr algn="ctr"/>
            <a:r>
              <a:rPr lang="en-US" sz="2400" b="1" dirty="0">
                <a:solidFill>
                  <a:schemeClr val="accent1"/>
                </a:solidFill>
              </a:rPr>
              <a:t>Ben Battles - Vermont Solicitor General</a:t>
            </a:r>
          </a:p>
          <a:p>
            <a:pPr algn="ctr"/>
            <a:r>
              <a:rPr lang="en-US" sz="2400" b="1" dirty="0">
                <a:solidFill>
                  <a:schemeClr val="accent1"/>
                </a:solidFill>
              </a:rPr>
              <a:t>Emily Wetherell - Deputy Clerk &amp; Staff Attorney</a:t>
            </a:r>
          </a:p>
          <a:p>
            <a:pPr algn="ctr"/>
            <a:r>
              <a:rPr lang="en-US" sz="2400" b="1" dirty="0">
                <a:solidFill>
                  <a:schemeClr val="accent1"/>
                </a:solidFill>
              </a:rPr>
              <a:t>Andy Stone, Odyssey Project Team Leader</a:t>
            </a:r>
          </a:p>
          <a:p>
            <a:pPr algn="ctr"/>
            <a:r>
              <a:rPr lang="en-US" sz="2400" b="1" dirty="0">
                <a:solidFill>
                  <a:schemeClr val="accent1"/>
                </a:solidFill>
              </a:rPr>
              <a:t>Rachel Smith, VT AGO</a:t>
            </a:r>
          </a:p>
        </p:txBody>
      </p:sp>
    </p:spTree>
    <p:extLst>
      <p:ext uri="{BB962C8B-B14F-4D97-AF65-F5344CB8AC3E}">
        <p14:creationId xmlns:p14="http://schemas.microsoft.com/office/powerpoint/2010/main" val="216513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ACA489E5-B8E3-465C-AAE2-0F8C34982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93" y="904252"/>
            <a:ext cx="11223414" cy="5049495"/>
          </a:xfrm>
          <a:prstGeom prst="rect">
            <a:avLst/>
          </a:prstGeom>
        </p:spPr>
      </p:pic>
    </p:spTree>
    <p:extLst>
      <p:ext uri="{BB962C8B-B14F-4D97-AF65-F5344CB8AC3E}">
        <p14:creationId xmlns:p14="http://schemas.microsoft.com/office/powerpoint/2010/main" val="133626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BC2191C-EEFC-4B32-B2D9-FF7189C20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34" y="914400"/>
            <a:ext cx="11449131" cy="4784554"/>
          </a:xfrm>
          <a:prstGeom prst="rect">
            <a:avLst/>
          </a:prstGeom>
        </p:spPr>
      </p:pic>
    </p:spTree>
    <p:extLst>
      <p:ext uri="{BB962C8B-B14F-4D97-AF65-F5344CB8AC3E}">
        <p14:creationId xmlns:p14="http://schemas.microsoft.com/office/powerpoint/2010/main" val="245876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548DAD4-B925-487A-A04C-04B630957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94" y="843512"/>
            <a:ext cx="11594012" cy="4968862"/>
          </a:xfrm>
          <a:prstGeom prst="rect">
            <a:avLst/>
          </a:prstGeom>
        </p:spPr>
      </p:pic>
    </p:spTree>
    <p:extLst>
      <p:ext uri="{BB962C8B-B14F-4D97-AF65-F5344CB8AC3E}">
        <p14:creationId xmlns:p14="http://schemas.microsoft.com/office/powerpoint/2010/main" val="357961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B9274B20-02B5-4370-861F-BAEB493C1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71" y="1170768"/>
            <a:ext cx="11692057" cy="5033084"/>
          </a:xfrm>
          <a:prstGeom prst="rect">
            <a:avLst/>
          </a:prstGeom>
        </p:spPr>
      </p:pic>
      <p:pic>
        <p:nvPicPr>
          <p:cNvPr id="5" name="Picture 4" descr="Text&#10;&#10;Description automatically generated">
            <a:extLst>
              <a:ext uri="{FF2B5EF4-FFF2-40B4-BE49-F238E27FC236}">
                <a16:creationId xmlns:a16="http://schemas.microsoft.com/office/drawing/2014/main" id="{EE9B3654-DD14-4D8D-AAE0-16DCC2765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358" y="1983545"/>
            <a:ext cx="2647670" cy="1213997"/>
          </a:xfrm>
          <a:prstGeom prst="rect">
            <a:avLst/>
          </a:prstGeom>
        </p:spPr>
      </p:pic>
    </p:spTree>
    <p:extLst>
      <p:ext uri="{BB962C8B-B14F-4D97-AF65-F5344CB8AC3E}">
        <p14:creationId xmlns:p14="http://schemas.microsoft.com/office/powerpoint/2010/main" val="248677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389BE7C-E51F-4041-9DC1-19DD9A0EE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198" y="254593"/>
            <a:ext cx="6907604" cy="6348814"/>
          </a:xfrm>
          <a:prstGeom prst="rect">
            <a:avLst/>
          </a:prstGeom>
        </p:spPr>
      </p:pic>
    </p:spTree>
    <p:extLst>
      <p:ext uri="{BB962C8B-B14F-4D97-AF65-F5344CB8AC3E}">
        <p14:creationId xmlns:p14="http://schemas.microsoft.com/office/powerpoint/2010/main" val="129990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7E1F9BE1-1358-478F-836F-C5369877606E}"/>
              </a:ext>
            </a:extLst>
          </p:cNvPr>
          <p:cNvSpPr>
            <a:spLocks noGrp="1"/>
          </p:cNvSpPr>
          <p:nvPr>
            <p:ph type="title"/>
          </p:nvPr>
        </p:nvSpPr>
        <p:spPr>
          <a:xfrm>
            <a:off x="441009" y="873457"/>
            <a:ext cx="3273042" cy="5222543"/>
          </a:xfrm>
        </p:spPr>
        <p:txBody>
          <a:bodyPr>
            <a:normAutofit/>
          </a:bodyPr>
          <a:lstStyle/>
          <a:p>
            <a:r>
              <a:rPr lang="en-US" sz="2800" dirty="0">
                <a:solidFill>
                  <a:srgbClr val="FFFFFF"/>
                </a:solidFill>
              </a:rPr>
              <a:t>How to add yourself as a service contact</a:t>
            </a:r>
          </a:p>
        </p:txBody>
      </p:sp>
      <p:sp>
        <p:nvSpPr>
          <p:cNvPr id="3" name="Content Placeholder 2">
            <a:extLst>
              <a:ext uri="{FF2B5EF4-FFF2-40B4-BE49-F238E27FC236}">
                <a16:creationId xmlns:a16="http://schemas.microsoft.com/office/drawing/2014/main" id="{52BE239C-1AD8-4875-9748-32131B68D32E}"/>
              </a:ext>
            </a:extLst>
          </p:cNvPr>
          <p:cNvSpPr>
            <a:spLocks noGrp="1"/>
          </p:cNvSpPr>
          <p:nvPr>
            <p:ph idx="1"/>
          </p:nvPr>
        </p:nvSpPr>
        <p:spPr>
          <a:xfrm>
            <a:off x="4995081" y="873457"/>
            <a:ext cx="6020790" cy="5638179"/>
          </a:xfrm>
        </p:spPr>
        <p:txBody>
          <a:bodyPr anchor="ctr">
            <a:normAutofit/>
          </a:bodyPr>
          <a:lstStyle/>
          <a:p>
            <a:r>
              <a:rPr lang="en-US" sz="2000" dirty="0">
                <a:solidFill>
                  <a:schemeClr val="tx1"/>
                </a:solidFill>
              </a:rPr>
              <a:t>Log in to File &amp; Serve</a:t>
            </a:r>
          </a:p>
          <a:p>
            <a:r>
              <a:rPr lang="en-US" sz="2000" dirty="0">
                <a:solidFill>
                  <a:schemeClr val="tx1"/>
                </a:solidFill>
              </a:rPr>
              <a:t>Under the “Actions” tab, go to “Service Contacts”</a:t>
            </a:r>
          </a:p>
          <a:p>
            <a:r>
              <a:rPr lang="en-US" sz="2000" dirty="0">
                <a:solidFill>
                  <a:schemeClr val="tx1"/>
                </a:solidFill>
              </a:rPr>
              <a:t>On Service Contacts page, click “Add Service Contact”</a:t>
            </a:r>
          </a:p>
          <a:p>
            <a:r>
              <a:rPr lang="en-US" sz="2000" dirty="0">
                <a:solidFill>
                  <a:schemeClr val="tx1"/>
                </a:solidFill>
              </a:rPr>
              <a:t>Fill in your contact information</a:t>
            </a:r>
          </a:p>
          <a:p>
            <a:r>
              <a:rPr lang="en-US" sz="2000" dirty="0">
                <a:solidFill>
                  <a:schemeClr val="tx1"/>
                </a:solidFill>
              </a:rPr>
              <a:t>Check the “Make this Contact Public” box to allow other users to easily add you as a service contact </a:t>
            </a:r>
          </a:p>
          <a:p>
            <a:r>
              <a:rPr lang="en-US" sz="2000" dirty="0">
                <a:solidFill>
                  <a:schemeClr val="tx1"/>
                </a:solidFill>
              </a:rPr>
              <a:t>Save Changes</a:t>
            </a:r>
          </a:p>
          <a:p>
            <a:r>
              <a:rPr lang="en-US" sz="2000" dirty="0">
                <a:solidFill>
                  <a:schemeClr val="tx1"/>
                </a:solidFill>
              </a:rPr>
              <a:t>Only add yourself as a service contact – do not add opposing counsel!</a:t>
            </a:r>
          </a:p>
        </p:txBody>
      </p:sp>
    </p:spTree>
    <p:extLst>
      <p:ext uri="{BB962C8B-B14F-4D97-AF65-F5344CB8AC3E}">
        <p14:creationId xmlns:p14="http://schemas.microsoft.com/office/powerpoint/2010/main" val="93146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154258DE-5932-4EB9-A162-A7AD269B5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08" y="377371"/>
            <a:ext cx="11540384" cy="5637820"/>
          </a:xfrm>
          <a:prstGeom prst="rect">
            <a:avLst/>
          </a:prstGeom>
        </p:spPr>
      </p:pic>
    </p:spTree>
    <p:extLst>
      <p:ext uri="{BB962C8B-B14F-4D97-AF65-F5344CB8AC3E}">
        <p14:creationId xmlns:p14="http://schemas.microsoft.com/office/powerpoint/2010/main" val="182550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982086E9-3523-4B0A-A8B3-3A71FF3E0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67" y="482870"/>
            <a:ext cx="11501065" cy="5892260"/>
          </a:xfrm>
          <a:prstGeom prst="rect">
            <a:avLst/>
          </a:prstGeom>
        </p:spPr>
      </p:pic>
    </p:spTree>
    <p:extLst>
      <p:ext uri="{BB962C8B-B14F-4D97-AF65-F5344CB8AC3E}">
        <p14:creationId xmlns:p14="http://schemas.microsoft.com/office/powerpoint/2010/main" val="310360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9675-B976-4EF6-AF3C-886E11AC09F9}"/>
              </a:ext>
            </a:extLst>
          </p:cNvPr>
          <p:cNvSpPr>
            <a:spLocks noGrp="1"/>
          </p:cNvSpPr>
          <p:nvPr>
            <p:ph type="title"/>
          </p:nvPr>
        </p:nvSpPr>
        <p:spPr/>
        <p:txBody>
          <a:bodyPr/>
          <a:lstStyle/>
          <a:p>
            <a:r>
              <a:rPr lang="en-US" dirty="0" err="1"/>
              <a:t>THe</a:t>
            </a:r>
            <a:r>
              <a:rPr lang="en-US" dirty="0"/>
              <a:t> RECORD ON APPEAL</a:t>
            </a:r>
          </a:p>
        </p:txBody>
      </p:sp>
    </p:spTree>
    <p:extLst>
      <p:ext uri="{BB962C8B-B14F-4D97-AF65-F5344CB8AC3E}">
        <p14:creationId xmlns:p14="http://schemas.microsoft.com/office/powerpoint/2010/main" val="1429031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F09D-34FD-4335-BE1C-9E779F7B00C0}"/>
              </a:ext>
            </a:extLst>
          </p:cNvPr>
          <p:cNvSpPr>
            <a:spLocks noGrp="1"/>
          </p:cNvSpPr>
          <p:nvPr>
            <p:ph type="title"/>
          </p:nvPr>
        </p:nvSpPr>
        <p:spPr/>
        <p:txBody>
          <a:bodyPr/>
          <a:lstStyle/>
          <a:p>
            <a:r>
              <a:rPr lang="en-US" dirty="0"/>
              <a:t>Appeal Volume</a:t>
            </a:r>
          </a:p>
        </p:txBody>
      </p:sp>
      <p:sp>
        <p:nvSpPr>
          <p:cNvPr id="3" name="Content Placeholder 2">
            <a:extLst>
              <a:ext uri="{FF2B5EF4-FFF2-40B4-BE49-F238E27FC236}">
                <a16:creationId xmlns:a16="http://schemas.microsoft.com/office/drawing/2014/main" id="{EFA9B790-886A-43F5-BBEF-1618A2C0B8C0}"/>
              </a:ext>
            </a:extLst>
          </p:cNvPr>
          <p:cNvSpPr>
            <a:spLocks noGrp="1"/>
          </p:cNvSpPr>
          <p:nvPr>
            <p:ph idx="1"/>
          </p:nvPr>
        </p:nvSpPr>
        <p:spPr/>
        <p:txBody>
          <a:bodyPr/>
          <a:lstStyle/>
          <a:p>
            <a:r>
              <a:rPr lang="en-US" dirty="0"/>
              <a:t>Supreme Court docket clerk must create with 14 days of opening appeal</a:t>
            </a:r>
          </a:p>
          <a:p>
            <a:r>
              <a:rPr lang="en-US" dirty="0"/>
              <a:t>Contains all PDF documents in the trial court case</a:t>
            </a:r>
          </a:p>
          <a:p>
            <a:r>
              <a:rPr lang="en-US" dirty="0"/>
              <a:t>Must be cited to in appellate briefs</a:t>
            </a:r>
          </a:p>
          <a:p>
            <a:endParaRPr lang="en-US" dirty="0"/>
          </a:p>
        </p:txBody>
      </p:sp>
      <p:pic>
        <p:nvPicPr>
          <p:cNvPr id="5" name="Picture 4">
            <a:extLst>
              <a:ext uri="{FF2B5EF4-FFF2-40B4-BE49-F238E27FC236}">
                <a16:creationId xmlns:a16="http://schemas.microsoft.com/office/drawing/2014/main" id="{88B6BEA8-FF2B-4CA8-8B65-63A5AF20721E}"/>
              </a:ext>
            </a:extLst>
          </p:cNvPr>
          <p:cNvPicPr>
            <a:picLocks noChangeAspect="1"/>
          </p:cNvPicPr>
          <p:nvPr/>
        </p:nvPicPr>
        <p:blipFill>
          <a:blip r:embed="rId2"/>
          <a:stretch>
            <a:fillRect/>
          </a:stretch>
        </p:blipFill>
        <p:spPr>
          <a:xfrm>
            <a:off x="5678930" y="3260445"/>
            <a:ext cx="4568222" cy="2704519"/>
          </a:xfrm>
          <a:prstGeom prst="rect">
            <a:avLst/>
          </a:prstGeom>
        </p:spPr>
      </p:pic>
    </p:spTree>
    <p:extLst>
      <p:ext uri="{BB962C8B-B14F-4D97-AF65-F5344CB8AC3E}">
        <p14:creationId xmlns:p14="http://schemas.microsoft.com/office/powerpoint/2010/main" val="200876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9675-B976-4EF6-AF3C-886E11AC09F9}"/>
              </a:ext>
            </a:extLst>
          </p:cNvPr>
          <p:cNvSpPr>
            <a:spLocks noGrp="1"/>
          </p:cNvSpPr>
          <p:nvPr>
            <p:ph type="title"/>
          </p:nvPr>
        </p:nvSpPr>
        <p:spPr/>
        <p:txBody>
          <a:bodyPr/>
          <a:lstStyle/>
          <a:p>
            <a:r>
              <a:rPr lang="en-US" dirty="0"/>
              <a:t>Filing your appeal</a:t>
            </a:r>
          </a:p>
        </p:txBody>
      </p:sp>
      <p:sp>
        <p:nvSpPr>
          <p:cNvPr id="3" name="Text Placeholder 2">
            <a:extLst>
              <a:ext uri="{FF2B5EF4-FFF2-40B4-BE49-F238E27FC236}">
                <a16:creationId xmlns:a16="http://schemas.microsoft.com/office/drawing/2014/main" id="{A8D5A5C4-85C0-4B10-B074-AA37114C6B4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90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B36A-30B3-44A2-8496-4D380F7CF1D6}"/>
              </a:ext>
            </a:extLst>
          </p:cNvPr>
          <p:cNvSpPr>
            <a:spLocks noGrp="1"/>
          </p:cNvSpPr>
          <p:nvPr>
            <p:ph type="title"/>
          </p:nvPr>
        </p:nvSpPr>
        <p:spPr/>
        <p:txBody>
          <a:bodyPr/>
          <a:lstStyle/>
          <a:p>
            <a:r>
              <a:rPr lang="en-US" dirty="0"/>
              <a:t>Appeal Volume on the Portal</a:t>
            </a:r>
          </a:p>
        </p:txBody>
      </p:sp>
      <p:sp>
        <p:nvSpPr>
          <p:cNvPr id="3" name="Content Placeholder 2">
            <a:extLst>
              <a:ext uri="{FF2B5EF4-FFF2-40B4-BE49-F238E27FC236}">
                <a16:creationId xmlns:a16="http://schemas.microsoft.com/office/drawing/2014/main" id="{19B0B98B-BDBD-4974-B9AC-1E9B7AF942EC}"/>
              </a:ext>
            </a:extLst>
          </p:cNvPr>
          <p:cNvSpPr>
            <a:spLocks noGrp="1"/>
          </p:cNvSpPr>
          <p:nvPr>
            <p:ph idx="1"/>
          </p:nvPr>
        </p:nvSpPr>
        <p:spPr/>
        <p:txBody>
          <a:bodyPr/>
          <a:lstStyle/>
          <a:p>
            <a:r>
              <a:rPr lang="en-US" dirty="0"/>
              <a:t>The appeal volume appears on the portal for both the trial court and appellate cases</a:t>
            </a:r>
          </a:p>
          <a:p>
            <a:endParaRPr lang="en-US" dirty="0"/>
          </a:p>
          <a:p>
            <a:endParaRPr lang="en-US" dirty="0"/>
          </a:p>
        </p:txBody>
      </p:sp>
      <p:pic>
        <p:nvPicPr>
          <p:cNvPr id="4" name="Picture 3">
            <a:extLst>
              <a:ext uri="{FF2B5EF4-FFF2-40B4-BE49-F238E27FC236}">
                <a16:creationId xmlns:a16="http://schemas.microsoft.com/office/drawing/2014/main" id="{7ED294AF-410A-4D5A-A8D0-8E96E365A9B3}"/>
              </a:ext>
            </a:extLst>
          </p:cNvPr>
          <p:cNvPicPr>
            <a:picLocks noChangeAspect="1"/>
          </p:cNvPicPr>
          <p:nvPr/>
        </p:nvPicPr>
        <p:blipFill>
          <a:blip r:embed="rId2"/>
          <a:stretch>
            <a:fillRect/>
          </a:stretch>
        </p:blipFill>
        <p:spPr>
          <a:xfrm>
            <a:off x="1636685" y="3429000"/>
            <a:ext cx="6828571" cy="990476"/>
          </a:xfrm>
          <a:prstGeom prst="rect">
            <a:avLst/>
          </a:prstGeom>
        </p:spPr>
      </p:pic>
    </p:spTree>
    <p:extLst>
      <p:ext uri="{BB962C8B-B14F-4D97-AF65-F5344CB8AC3E}">
        <p14:creationId xmlns:p14="http://schemas.microsoft.com/office/powerpoint/2010/main" val="4140726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9784C7A8-DD16-415D-AB2F-402DA1361195}"/>
              </a:ext>
            </a:extLst>
          </p:cNvPr>
          <p:cNvSpPr>
            <a:spLocks noGrp="1"/>
          </p:cNvSpPr>
          <p:nvPr>
            <p:ph type="title"/>
          </p:nvPr>
        </p:nvSpPr>
        <p:spPr>
          <a:xfrm>
            <a:off x="441009" y="873457"/>
            <a:ext cx="3273042" cy="5222543"/>
          </a:xfrm>
        </p:spPr>
        <p:txBody>
          <a:bodyPr>
            <a:normAutofit/>
          </a:bodyPr>
          <a:lstStyle/>
          <a:p>
            <a:r>
              <a:rPr lang="en-US" sz="2800">
                <a:solidFill>
                  <a:srgbClr val="FFFFFF"/>
                </a:solidFill>
              </a:rPr>
              <a:t>What to do if the electronic Appeal Volume is missing documents?</a:t>
            </a:r>
          </a:p>
        </p:txBody>
      </p:sp>
      <p:sp>
        <p:nvSpPr>
          <p:cNvPr id="3" name="Content Placeholder 2">
            <a:extLst>
              <a:ext uri="{FF2B5EF4-FFF2-40B4-BE49-F238E27FC236}">
                <a16:creationId xmlns:a16="http://schemas.microsoft.com/office/drawing/2014/main" id="{75C9D7AF-8FE0-49F8-8DA3-D568A2837CFF}"/>
              </a:ext>
            </a:extLst>
          </p:cNvPr>
          <p:cNvSpPr>
            <a:spLocks noGrp="1"/>
          </p:cNvSpPr>
          <p:nvPr>
            <p:ph idx="1"/>
          </p:nvPr>
        </p:nvSpPr>
        <p:spPr>
          <a:xfrm>
            <a:off x="4995081" y="873457"/>
            <a:ext cx="6020790" cy="5222543"/>
          </a:xfrm>
        </p:spPr>
        <p:txBody>
          <a:bodyPr anchor="ctr">
            <a:normAutofit/>
          </a:bodyPr>
          <a:lstStyle/>
          <a:p>
            <a:r>
              <a:rPr lang="en-US" sz="2000" dirty="0">
                <a:solidFill>
                  <a:schemeClr val="tx1"/>
                </a:solidFill>
              </a:rPr>
              <a:t>Confirm the missing documents are part of the record on appeal.</a:t>
            </a:r>
          </a:p>
          <a:p>
            <a:r>
              <a:rPr lang="en-US" sz="2000" dirty="0">
                <a:solidFill>
                  <a:schemeClr val="tx1"/>
                </a:solidFill>
              </a:rPr>
              <a:t>If the documents were filed by hard copy in the trial court before the trial court transitioned to electronic filing, you can file the missing documents as part of a Printed Case.</a:t>
            </a:r>
          </a:p>
          <a:p>
            <a:r>
              <a:rPr lang="en-US" sz="2000" dirty="0">
                <a:solidFill>
                  <a:schemeClr val="tx1"/>
                </a:solidFill>
              </a:rPr>
              <a:t>If the documents were filed electronically in the trial court, you should first call the Supreme Court docketing clerk and notify them of the missing documents.</a:t>
            </a:r>
          </a:p>
          <a:p>
            <a:r>
              <a:rPr lang="en-US" sz="2000" dirty="0">
                <a:solidFill>
                  <a:schemeClr val="tx1"/>
                </a:solidFill>
              </a:rPr>
              <a:t>Audio or video files (e.g., trial exhibits) will not be in the Appeal Volume. Attorneys should confirm with the Supreme Court that it has received these documents from the trial court.</a:t>
            </a:r>
          </a:p>
        </p:txBody>
      </p:sp>
    </p:spTree>
    <p:extLst>
      <p:ext uri="{BB962C8B-B14F-4D97-AF65-F5344CB8AC3E}">
        <p14:creationId xmlns:p14="http://schemas.microsoft.com/office/powerpoint/2010/main" val="3255076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9675-B976-4EF6-AF3C-886E11AC09F9}"/>
              </a:ext>
            </a:extLst>
          </p:cNvPr>
          <p:cNvSpPr>
            <a:spLocks noGrp="1"/>
          </p:cNvSpPr>
          <p:nvPr>
            <p:ph type="title"/>
          </p:nvPr>
        </p:nvSpPr>
        <p:spPr/>
        <p:txBody>
          <a:bodyPr/>
          <a:lstStyle/>
          <a:p>
            <a:r>
              <a:rPr lang="en-US" dirty="0"/>
              <a:t>FILING A MOTION</a:t>
            </a:r>
          </a:p>
        </p:txBody>
      </p:sp>
    </p:spTree>
    <p:extLst>
      <p:ext uri="{BB962C8B-B14F-4D97-AF65-F5344CB8AC3E}">
        <p14:creationId xmlns:p14="http://schemas.microsoft.com/office/powerpoint/2010/main" val="17269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with low confidence">
            <a:extLst>
              <a:ext uri="{FF2B5EF4-FFF2-40B4-BE49-F238E27FC236}">
                <a16:creationId xmlns:a16="http://schemas.microsoft.com/office/drawing/2014/main" id="{E28D59EA-3294-456D-A7C3-9307F0B21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364" y="260364"/>
            <a:ext cx="6337271" cy="6337271"/>
          </a:xfrm>
          <a:prstGeom prst="rect">
            <a:avLst/>
          </a:prstGeom>
        </p:spPr>
      </p:pic>
    </p:spTree>
    <p:extLst>
      <p:ext uri="{BB962C8B-B14F-4D97-AF65-F5344CB8AC3E}">
        <p14:creationId xmlns:p14="http://schemas.microsoft.com/office/powerpoint/2010/main" val="3403279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7F314EE2-50BE-4D96-B784-E3A8D2156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51" y="677635"/>
            <a:ext cx="10546897" cy="5502729"/>
          </a:xfrm>
          <a:prstGeom prst="rect">
            <a:avLst/>
          </a:prstGeom>
        </p:spPr>
      </p:pic>
    </p:spTree>
    <p:extLst>
      <p:ext uri="{BB962C8B-B14F-4D97-AF65-F5344CB8AC3E}">
        <p14:creationId xmlns:p14="http://schemas.microsoft.com/office/powerpoint/2010/main" val="2302152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83E275C-002D-4DEB-BFA7-87A0F6CAF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38" y="1634898"/>
            <a:ext cx="11813923" cy="3588204"/>
          </a:xfrm>
          <a:prstGeom prst="rect">
            <a:avLst/>
          </a:prstGeom>
        </p:spPr>
      </p:pic>
    </p:spTree>
    <p:extLst>
      <p:ext uri="{BB962C8B-B14F-4D97-AF65-F5344CB8AC3E}">
        <p14:creationId xmlns:p14="http://schemas.microsoft.com/office/powerpoint/2010/main" val="2012362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low confidence">
            <a:extLst>
              <a:ext uri="{FF2B5EF4-FFF2-40B4-BE49-F238E27FC236}">
                <a16:creationId xmlns:a16="http://schemas.microsoft.com/office/drawing/2014/main" id="{F55F4A27-3835-49EB-8540-DA1323CB0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71" y="792162"/>
            <a:ext cx="11049258" cy="5273675"/>
          </a:xfrm>
          <a:prstGeom prst="rect">
            <a:avLst/>
          </a:prstGeom>
        </p:spPr>
      </p:pic>
    </p:spTree>
    <p:extLst>
      <p:ext uri="{BB962C8B-B14F-4D97-AF65-F5344CB8AC3E}">
        <p14:creationId xmlns:p14="http://schemas.microsoft.com/office/powerpoint/2010/main" val="417191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C0BA08B5-1F67-410F-B3B5-DFF8E0AA0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67" y="837519"/>
            <a:ext cx="11109665" cy="5182961"/>
          </a:xfrm>
          <a:prstGeom prst="rect">
            <a:avLst/>
          </a:prstGeom>
        </p:spPr>
      </p:pic>
    </p:spTree>
    <p:extLst>
      <p:ext uri="{BB962C8B-B14F-4D97-AF65-F5344CB8AC3E}">
        <p14:creationId xmlns:p14="http://schemas.microsoft.com/office/powerpoint/2010/main" val="2414433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56BACA6-09D4-4CD6-A9F6-CE40999A4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66" y="1500187"/>
            <a:ext cx="10755267" cy="3857625"/>
          </a:xfrm>
          <a:prstGeom prst="rect">
            <a:avLst/>
          </a:prstGeom>
        </p:spPr>
      </p:pic>
    </p:spTree>
    <p:extLst>
      <p:ext uri="{BB962C8B-B14F-4D97-AF65-F5344CB8AC3E}">
        <p14:creationId xmlns:p14="http://schemas.microsoft.com/office/powerpoint/2010/main" val="239885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C3746D1-B49E-4AB9-AA37-94882CFC4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3" y="1797610"/>
            <a:ext cx="11952514" cy="3262780"/>
          </a:xfrm>
          <a:prstGeom prst="rect">
            <a:avLst/>
          </a:prstGeom>
        </p:spPr>
      </p:pic>
    </p:spTree>
    <p:extLst>
      <p:ext uri="{BB962C8B-B14F-4D97-AF65-F5344CB8AC3E}">
        <p14:creationId xmlns:p14="http://schemas.microsoft.com/office/powerpoint/2010/main" val="1999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A5DFD41F-45B1-4F06-B029-B9EB5C9A6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963" y="322475"/>
            <a:ext cx="7280490" cy="6213050"/>
          </a:xfrm>
          <a:prstGeom prst="rect">
            <a:avLst/>
          </a:prstGeom>
        </p:spPr>
      </p:pic>
    </p:spTree>
    <p:extLst>
      <p:ext uri="{BB962C8B-B14F-4D97-AF65-F5344CB8AC3E}">
        <p14:creationId xmlns:p14="http://schemas.microsoft.com/office/powerpoint/2010/main" val="184315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0F20DADF-43C0-479A-B419-65D156F85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082" y="740229"/>
            <a:ext cx="11367836" cy="5787118"/>
          </a:xfrm>
          <a:prstGeom prst="rect">
            <a:avLst/>
          </a:prstGeom>
        </p:spPr>
      </p:pic>
    </p:spTree>
    <p:extLst>
      <p:ext uri="{BB962C8B-B14F-4D97-AF65-F5344CB8AC3E}">
        <p14:creationId xmlns:p14="http://schemas.microsoft.com/office/powerpoint/2010/main" val="33972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2B45055-1E44-4C21-93A1-8BDB633A0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32" y="1095405"/>
            <a:ext cx="11621536" cy="4667190"/>
          </a:xfrm>
          <a:prstGeom prst="rect">
            <a:avLst/>
          </a:prstGeom>
        </p:spPr>
      </p:pic>
      <p:pic>
        <p:nvPicPr>
          <p:cNvPr id="5" name="Picture 4" descr="Text&#10;&#10;Description automatically generated">
            <a:extLst>
              <a:ext uri="{FF2B5EF4-FFF2-40B4-BE49-F238E27FC236}">
                <a16:creationId xmlns:a16="http://schemas.microsoft.com/office/drawing/2014/main" id="{97200052-0735-4C9C-85FA-ECD79CD92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764" y="1998889"/>
            <a:ext cx="3009900" cy="1162050"/>
          </a:xfrm>
          <a:prstGeom prst="rect">
            <a:avLst/>
          </a:prstGeom>
        </p:spPr>
      </p:pic>
    </p:spTree>
    <p:extLst>
      <p:ext uri="{BB962C8B-B14F-4D97-AF65-F5344CB8AC3E}">
        <p14:creationId xmlns:p14="http://schemas.microsoft.com/office/powerpoint/2010/main" val="1034964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email&#10;&#10;Description automatically generated">
            <a:extLst>
              <a:ext uri="{FF2B5EF4-FFF2-40B4-BE49-F238E27FC236}">
                <a16:creationId xmlns:a16="http://schemas.microsoft.com/office/drawing/2014/main" id="{5087C8F0-FFBD-4010-ABA6-F4D28C999AA2}"/>
              </a:ext>
            </a:extLst>
          </p:cNvPr>
          <p:cNvPicPr/>
          <p:nvPr/>
        </p:nvPicPr>
        <p:blipFill>
          <a:blip r:embed="rId2"/>
          <a:stretch>
            <a:fillRect/>
          </a:stretch>
        </p:blipFill>
        <p:spPr>
          <a:xfrm>
            <a:off x="3124200" y="276860"/>
            <a:ext cx="5943600" cy="6304280"/>
          </a:xfrm>
          <a:prstGeom prst="rect">
            <a:avLst/>
          </a:prstGeom>
        </p:spPr>
      </p:pic>
    </p:spTree>
    <p:extLst>
      <p:ext uri="{BB962C8B-B14F-4D97-AF65-F5344CB8AC3E}">
        <p14:creationId xmlns:p14="http://schemas.microsoft.com/office/powerpoint/2010/main" val="4145951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E39582E3-8998-41A5-AF2B-524BD10C2FBD}"/>
              </a:ext>
            </a:extLst>
          </p:cNvPr>
          <p:cNvPicPr/>
          <p:nvPr/>
        </p:nvPicPr>
        <p:blipFill>
          <a:blip r:embed="rId2"/>
          <a:stretch>
            <a:fillRect/>
          </a:stretch>
        </p:blipFill>
        <p:spPr>
          <a:xfrm>
            <a:off x="3124200" y="867727"/>
            <a:ext cx="5943600" cy="5122545"/>
          </a:xfrm>
          <a:prstGeom prst="rect">
            <a:avLst/>
          </a:prstGeom>
        </p:spPr>
      </p:pic>
    </p:spTree>
    <p:extLst>
      <p:ext uri="{BB962C8B-B14F-4D97-AF65-F5344CB8AC3E}">
        <p14:creationId xmlns:p14="http://schemas.microsoft.com/office/powerpoint/2010/main" val="3564997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A758AA-36BB-44FA-A5D4-C2B81330A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68" y="1460991"/>
            <a:ext cx="11582264" cy="3936017"/>
          </a:xfrm>
          <a:prstGeom prst="rect">
            <a:avLst/>
          </a:prstGeom>
        </p:spPr>
      </p:pic>
    </p:spTree>
    <p:extLst>
      <p:ext uri="{BB962C8B-B14F-4D97-AF65-F5344CB8AC3E}">
        <p14:creationId xmlns:p14="http://schemas.microsoft.com/office/powerpoint/2010/main" val="2036052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9784C7A8-DD16-415D-AB2F-402DA1361195}"/>
              </a:ext>
            </a:extLst>
          </p:cNvPr>
          <p:cNvSpPr>
            <a:spLocks noGrp="1"/>
          </p:cNvSpPr>
          <p:nvPr>
            <p:ph type="title"/>
          </p:nvPr>
        </p:nvSpPr>
        <p:spPr>
          <a:xfrm>
            <a:off x="441009" y="873457"/>
            <a:ext cx="3273042" cy="5222543"/>
          </a:xfrm>
        </p:spPr>
        <p:txBody>
          <a:bodyPr>
            <a:normAutofit/>
          </a:bodyPr>
          <a:lstStyle/>
          <a:p>
            <a:r>
              <a:rPr lang="en-US" sz="2800" dirty="0">
                <a:solidFill>
                  <a:srgbClr val="FFFFFF"/>
                </a:solidFill>
              </a:rPr>
              <a:t>Tips for your e-filed brief</a:t>
            </a:r>
          </a:p>
        </p:txBody>
      </p:sp>
      <p:sp>
        <p:nvSpPr>
          <p:cNvPr id="3" name="Content Placeholder 2">
            <a:extLst>
              <a:ext uri="{FF2B5EF4-FFF2-40B4-BE49-F238E27FC236}">
                <a16:creationId xmlns:a16="http://schemas.microsoft.com/office/drawing/2014/main" id="{75C9D7AF-8FE0-49F8-8DA3-D568A2837CFF}"/>
              </a:ext>
            </a:extLst>
          </p:cNvPr>
          <p:cNvSpPr>
            <a:spLocks noGrp="1"/>
          </p:cNvSpPr>
          <p:nvPr>
            <p:ph idx="1"/>
          </p:nvPr>
        </p:nvSpPr>
        <p:spPr>
          <a:xfrm>
            <a:off x="4596067" y="407894"/>
            <a:ext cx="7154924" cy="6042212"/>
          </a:xfrm>
        </p:spPr>
        <p:txBody>
          <a:bodyPr anchor="ctr">
            <a:normAutofit/>
          </a:bodyPr>
          <a:lstStyle/>
          <a:p>
            <a:r>
              <a:rPr lang="en-US" sz="2400" dirty="0">
                <a:solidFill>
                  <a:schemeClr val="tx1"/>
                </a:solidFill>
              </a:rPr>
              <a:t>Justices are probably reading your brief on a screen. </a:t>
            </a:r>
            <a:r>
              <a:rPr lang="en-US" sz="2400" i="1" dirty="0">
                <a:solidFill>
                  <a:schemeClr val="tx1"/>
                </a:solidFill>
              </a:rPr>
              <a:t>No paper copies!</a:t>
            </a:r>
            <a:endParaRPr lang="en-US" sz="2400" dirty="0">
              <a:solidFill>
                <a:schemeClr val="tx1"/>
              </a:solidFill>
            </a:endParaRPr>
          </a:p>
          <a:p>
            <a:r>
              <a:rPr lang="en-US" sz="2400" dirty="0">
                <a:solidFill>
                  <a:schemeClr val="tx1"/>
                </a:solidFill>
              </a:rPr>
              <a:t>New formatting requirements: 13-point font, 1.2 spacing. No color covers.</a:t>
            </a:r>
          </a:p>
          <a:p>
            <a:r>
              <a:rPr lang="en-US" sz="2400" dirty="0">
                <a:solidFill>
                  <a:schemeClr val="tx1"/>
                </a:solidFill>
              </a:rPr>
              <a:t>Record cites must be to page numbers of the appeal volume. Parallel cite to optional printed case if you file one.</a:t>
            </a:r>
          </a:p>
          <a:p>
            <a:r>
              <a:rPr lang="en-US" sz="2400" dirty="0">
                <a:solidFill>
                  <a:schemeClr val="tx1"/>
                </a:solidFill>
              </a:rPr>
              <a:t>Make it easy to find page numbers in the PDFs of your briefs and printed cases.</a:t>
            </a:r>
          </a:p>
          <a:p>
            <a:r>
              <a:rPr lang="en-US" sz="2400" dirty="0">
                <a:solidFill>
                  <a:schemeClr val="tx1"/>
                </a:solidFill>
              </a:rPr>
              <a:t>Remember that hyperlinks will not work in a flattened PDF. There’s no rule against submitting a regular PDF of your brief by email.</a:t>
            </a:r>
          </a:p>
          <a:p>
            <a:r>
              <a:rPr lang="en-US" sz="2400" dirty="0">
                <a:solidFill>
                  <a:schemeClr val="tx1"/>
                </a:solidFill>
              </a:rPr>
              <a:t>Filed briefs will be accessible to the public through the public portal.</a:t>
            </a:r>
          </a:p>
        </p:txBody>
      </p:sp>
    </p:spTree>
    <p:extLst>
      <p:ext uri="{BB962C8B-B14F-4D97-AF65-F5344CB8AC3E}">
        <p14:creationId xmlns:p14="http://schemas.microsoft.com/office/powerpoint/2010/main" val="3939811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73E3FCC2-7E41-4A84-82DF-212AB41A2F50}"/>
              </a:ext>
            </a:extLst>
          </p:cNvPr>
          <p:cNvPicPr>
            <a:picLocks noChangeAspect="1"/>
          </p:cNvPicPr>
          <p:nvPr/>
        </p:nvPicPr>
        <p:blipFill rotWithShape="1">
          <a:blip r:embed="rId2">
            <a:extLst>
              <a:ext uri="{28A0092B-C50C-407E-A947-70E740481C1C}">
                <a14:useLocalDpi xmlns:a14="http://schemas.microsoft.com/office/drawing/2010/main" val="0"/>
              </a:ext>
            </a:extLst>
          </a:blip>
          <a:srcRect l="12453" t="7304" r="10516" b="19101"/>
          <a:stretch/>
        </p:blipFill>
        <p:spPr>
          <a:xfrm>
            <a:off x="3576917" y="303822"/>
            <a:ext cx="5038165" cy="6250355"/>
          </a:xfrm>
          <a:prstGeom prst="rect">
            <a:avLst/>
          </a:prstGeom>
        </p:spPr>
      </p:pic>
    </p:spTree>
    <p:extLst>
      <p:ext uri="{BB962C8B-B14F-4D97-AF65-F5344CB8AC3E}">
        <p14:creationId xmlns:p14="http://schemas.microsoft.com/office/powerpoint/2010/main" val="2238459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24C5841-C60C-46CF-878F-24175C2EF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687" y="398254"/>
            <a:ext cx="7725201" cy="6061491"/>
          </a:xfrm>
          <a:prstGeom prst="rect">
            <a:avLst/>
          </a:prstGeom>
        </p:spPr>
      </p:pic>
    </p:spTree>
    <p:extLst>
      <p:ext uri="{BB962C8B-B14F-4D97-AF65-F5344CB8AC3E}">
        <p14:creationId xmlns:p14="http://schemas.microsoft.com/office/powerpoint/2010/main" val="1140076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5D0D1-87A4-4BC3-9540-942DBD464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682" y="343184"/>
            <a:ext cx="6903009" cy="6171631"/>
          </a:xfrm>
          <a:prstGeom prst="rect">
            <a:avLst/>
          </a:prstGeom>
        </p:spPr>
      </p:pic>
    </p:spTree>
    <p:extLst>
      <p:ext uri="{BB962C8B-B14F-4D97-AF65-F5344CB8AC3E}">
        <p14:creationId xmlns:p14="http://schemas.microsoft.com/office/powerpoint/2010/main" val="451207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94D4-C364-46D0-A501-D942316534B6}"/>
              </a:ext>
            </a:extLst>
          </p:cNvPr>
          <p:cNvSpPr>
            <a:spLocks noGrp="1"/>
          </p:cNvSpPr>
          <p:nvPr>
            <p:ph type="title"/>
          </p:nvPr>
        </p:nvSpPr>
        <p:spPr/>
        <p:txBody>
          <a:bodyPr/>
          <a:lstStyle/>
          <a:p>
            <a:r>
              <a:rPr lang="en-US" dirty="0"/>
              <a:t>Accessing Briefs on the Portal</a:t>
            </a:r>
          </a:p>
        </p:txBody>
      </p:sp>
      <p:pic>
        <p:nvPicPr>
          <p:cNvPr id="3" name="Picture 2">
            <a:extLst>
              <a:ext uri="{FF2B5EF4-FFF2-40B4-BE49-F238E27FC236}">
                <a16:creationId xmlns:a16="http://schemas.microsoft.com/office/drawing/2014/main" id="{0888AAFF-6856-4D67-AF7E-102BCD690817}"/>
              </a:ext>
            </a:extLst>
          </p:cNvPr>
          <p:cNvPicPr>
            <a:picLocks noChangeAspect="1"/>
          </p:cNvPicPr>
          <p:nvPr/>
        </p:nvPicPr>
        <p:blipFill>
          <a:blip r:embed="rId2"/>
          <a:stretch>
            <a:fillRect/>
          </a:stretch>
        </p:blipFill>
        <p:spPr>
          <a:xfrm>
            <a:off x="2796000" y="2052809"/>
            <a:ext cx="6600000" cy="2752381"/>
          </a:xfrm>
          <a:prstGeom prst="rect">
            <a:avLst/>
          </a:prstGeom>
        </p:spPr>
      </p:pic>
    </p:spTree>
    <p:extLst>
      <p:ext uri="{BB962C8B-B14F-4D97-AF65-F5344CB8AC3E}">
        <p14:creationId xmlns:p14="http://schemas.microsoft.com/office/powerpoint/2010/main" val="374746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2F9BCA5-FA5A-4A96-9405-753E62630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30" y="696686"/>
            <a:ext cx="11269418" cy="5573485"/>
          </a:xfrm>
          <a:prstGeom prst="rect">
            <a:avLst/>
          </a:prstGeom>
        </p:spPr>
      </p:pic>
    </p:spTree>
    <p:extLst>
      <p:ext uri="{BB962C8B-B14F-4D97-AF65-F5344CB8AC3E}">
        <p14:creationId xmlns:p14="http://schemas.microsoft.com/office/powerpoint/2010/main" val="619409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9784C7A8-DD16-415D-AB2F-402DA1361195}"/>
              </a:ext>
            </a:extLst>
          </p:cNvPr>
          <p:cNvSpPr>
            <a:spLocks noGrp="1"/>
          </p:cNvSpPr>
          <p:nvPr>
            <p:ph type="title"/>
          </p:nvPr>
        </p:nvSpPr>
        <p:spPr>
          <a:xfrm>
            <a:off x="441009" y="873457"/>
            <a:ext cx="3273042" cy="5222543"/>
          </a:xfrm>
        </p:spPr>
        <p:txBody>
          <a:bodyPr>
            <a:normAutofit/>
          </a:bodyPr>
          <a:lstStyle/>
          <a:p>
            <a:r>
              <a:rPr lang="en-US" sz="2800" dirty="0">
                <a:solidFill>
                  <a:srgbClr val="FFFFFF"/>
                </a:solidFill>
              </a:rPr>
              <a:t>The (usually) optional printed case</a:t>
            </a:r>
          </a:p>
        </p:txBody>
      </p:sp>
      <p:sp>
        <p:nvSpPr>
          <p:cNvPr id="3" name="Content Placeholder 2">
            <a:extLst>
              <a:ext uri="{FF2B5EF4-FFF2-40B4-BE49-F238E27FC236}">
                <a16:creationId xmlns:a16="http://schemas.microsoft.com/office/drawing/2014/main" id="{75C9D7AF-8FE0-49F8-8DA3-D568A2837CFF}"/>
              </a:ext>
            </a:extLst>
          </p:cNvPr>
          <p:cNvSpPr>
            <a:spLocks noGrp="1"/>
          </p:cNvSpPr>
          <p:nvPr>
            <p:ph idx="1"/>
          </p:nvPr>
        </p:nvSpPr>
        <p:spPr>
          <a:xfrm>
            <a:off x="4995081" y="873457"/>
            <a:ext cx="6020790" cy="5222543"/>
          </a:xfrm>
        </p:spPr>
        <p:txBody>
          <a:bodyPr anchor="ctr">
            <a:normAutofit/>
          </a:bodyPr>
          <a:lstStyle/>
          <a:p>
            <a:r>
              <a:rPr lang="en-US" sz="2400" dirty="0">
                <a:solidFill>
                  <a:schemeClr val="tx1"/>
                </a:solidFill>
              </a:rPr>
              <a:t>Still required in certain agency appeals.</a:t>
            </a:r>
          </a:p>
          <a:p>
            <a:r>
              <a:rPr lang="en-US" sz="2400" dirty="0">
                <a:solidFill>
                  <a:schemeClr val="tx1"/>
                </a:solidFill>
              </a:rPr>
              <a:t>Optional in other cases.</a:t>
            </a:r>
          </a:p>
          <a:p>
            <a:r>
              <a:rPr lang="en-US" sz="2400" dirty="0">
                <a:solidFill>
                  <a:schemeClr val="tx1"/>
                </a:solidFill>
              </a:rPr>
              <a:t>May be helpful if the appeal volume is very large.</a:t>
            </a:r>
          </a:p>
          <a:p>
            <a:r>
              <a:rPr lang="en-US" sz="2400" dirty="0">
                <a:solidFill>
                  <a:schemeClr val="tx1"/>
                </a:solidFill>
              </a:rPr>
              <a:t>Because every document is in the appeal volume, you can file a targeted printed case with a few key documents. </a:t>
            </a:r>
          </a:p>
          <a:p>
            <a:r>
              <a:rPr lang="en-US" sz="2400" dirty="0">
                <a:solidFill>
                  <a:schemeClr val="tx1"/>
                </a:solidFill>
              </a:rPr>
              <a:t>Build the printed case PDF using the appeal volume, so that the appeal volume page numbers carry over.</a:t>
            </a:r>
          </a:p>
        </p:txBody>
      </p:sp>
    </p:spTree>
    <p:extLst>
      <p:ext uri="{BB962C8B-B14F-4D97-AF65-F5344CB8AC3E}">
        <p14:creationId xmlns:p14="http://schemas.microsoft.com/office/powerpoint/2010/main" val="348542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F5E7-DE66-4F7E-8656-00F56129E044}"/>
              </a:ext>
            </a:extLst>
          </p:cNvPr>
          <p:cNvSpPr>
            <a:spLocks noGrp="1"/>
          </p:cNvSpPr>
          <p:nvPr>
            <p:ph type="title"/>
          </p:nvPr>
        </p:nvSpPr>
        <p:spPr/>
        <p:txBody>
          <a:bodyPr/>
          <a:lstStyle/>
          <a:p>
            <a:r>
              <a:rPr lang="en-US" dirty="0"/>
              <a:t>Support for Filers</a:t>
            </a:r>
          </a:p>
        </p:txBody>
      </p:sp>
      <p:sp>
        <p:nvSpPr>
          <p:cNvPr id="3" name="Content Placeholder 2">
            <a:extLst>
              <a:ext uri="{FF2B5EF4-FFF2-40B4-BE49-F238E27FC236}">
                <a16:creationId xmlns:a16="http://schemas.microsoft.com/office/drawing/2014/main" id="{FCF5ACEB-0AC6-40B4-A6A5-7870DBF9E886}"/>
              </a:ext>
            </a:extLst>
          </p:cNvPr>
          <p:cNvSpPr>
            <a:spLocks noGrp="1"/>
          </p:cNvSpPr>
          <p:nvPr>
            <p:ph idx="1"/>
          </p:nvPr>
        </p:nvSpPr>
        <p:spPr/>
        <p:txBody>
          <a:bodyPr/>
          <a:lstStyle/>
          <a:p>
            <a:pPr marL="0" marR="0">
              <a:spcBef>
                <a:spcPts val="0"/>
              </a:spcBef>
              <a:spcAft>
                <a:spcPts val="0"/>
              </a:spcAft>
            </a:pPr>
            <a:r>
              <a:rPr lang="en-US"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Specific questions about e-Filing process from filers-</a:t>
            </a:r>
          </a:p>
          <a:p>
            <a:pPr marL="4572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Jud.efileSupport@vermont.gov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For general information, see the Electronic Filing page on the Judiciary website</a:t>
            </a:r>
          </a:p>
          <a:p>
            <a:pPr marL="0" marR="0" indent="0">
              <a:spcBef>
                <a:spcPts val="0"/>
              </a:spcBef>
              <a:spcAft>
                <a:spcPts val="0"/>
              </a:spcAft>
              <a:buNone/>
            </a:pPr>
            <a:r>
              <a:rPr lang="en-US" sz="1800" u="sng"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hlinkClick r:id="rId3"/>
              </a:rPr>
              <a:t>https://www.vermontjudiciary.org/about-vermont-judiciary/electronic-access/electronic-filing</a:t>
            </a:r>
            <a:endParaRPr lang="en-US"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marL="0" marR="0" indent="0">
              <a:spcBef>
                <a:spcPts val="0"/>
              </a:spcBef>
              <a:spcAft>
                <a:spcPts val="0"/>
              </a:spcAft>
              <a:buNone/>
            </a:pPr>
            <a:endParaRPr lang="en-US"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marL="0" marR="0">
              <a:spcBef>
                <a:spcPts val="0"/>
              </a:spcBef>
              <a:spcAft>
                <a:spcPts val="0"/>
              </a:spcAft>
            </a:pPr>
            <a:r>
              <a:rPr lang="en-US"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The Supreme Court </a:t>
            </a:r>
            <a:r>
              <a:rPr lang="en-US" sz="1800" dirty="0" err="1">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efiler</a:t>
            </a:r>
            <a:r>
              <a:rPr lang="en-US"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user guide is available there</a:t>
            </a:r>
          </a:p>
          <a:p>
            <a:pPr marL="0" marR="0" indent="0">
              <a:spcBef>
                <a:spcPts val="0"/>
              </a:spcBef>
              <a:spcAft>
                <a:spcPts val="0"/>
              </a:spcAft>
              <a:buNone/>
            </a:pPr>
            <a:r>
              <a:rPr lang="en-US" sz="1800" u="sng"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hlinkClick r:id="rId4"/>
              </a:rPr>
              <a:t>https://www.vermontjudiciary.org/sites/default/files/documents/VERMONT%20SUPREME%20COURT%20OFS%20FILER%20GUIDE%20v1.pdf</a:t>
            </a:r>
            <a:r>
              <a:rPr lang="en-US"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a:t>
            </a:r>
          </a:p>
          <a:p>
            <a:endParaRPr lang="en-US" dirty="0"/>
          </a:p>
        </p:txBody>
      </p:sp>
    </p:spTree>
    <p:extLst>
      <p:ext uri="{BB962C8B-B14F-4D97-AF65-F5344CB8AC3E}">
        <p14:creationId xmlns:p14="http://schemas.microsoft.com/office/powerpoint/2010/main" val="26195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3A7D-E1D9-4E29-A52D-9EA7D084AA5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597866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12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7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853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186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970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55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86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7803D5A0-627C-4A59-9830-3E32D882A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25" y="631371"/>
            <a:ext cx="10267950" cy="5617029"/>
          </a:xfrm>
          <a:prstGeom prst="rect">
            <a:avLst/>
          </a:prstGeom>
        </p:spPr>
      </p:pic>
    </p:spTree>
    <p:extLst>
      <p:ext uri="{BB962C8B-B14F-4D97-AF65-F5344CB8AC3E}">
        <p14:creationId xmlns:p14="http://schemas.microsoft.com/office/powerpoint/2010/main" val="1057393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6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ebsite&#10;&#10;Description automatically generated">
            <a:extLst>
              <a:ext uri="{FF2B5EF4-FFF2-40B4-BE49-F238E27FC236}">
                <a16:creationId xmlns:a16="http://schemas.microsoft.com/office/drawing/2014/main" id="{0CC2BAE9-50ED-43F1-BA01-B2A80F6F8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54" y="522515"/>
            <a:ext cx="11525503" cy="5747656"/>
          </a:xfrm>
          <a:prstGeom prst="rect">
            <a:avLst/>
          </a:prstGeom>
        </p:spPr>
      </p:pic>
    </p:spTree>
    <p:extLst>
      <p:ext uri="{BB962C8B-B14F-4D97-AF65-F5344CB8AC3E}">
        <p14:creationId xmlns:p14="http://schemas.microsoft.com/office/powerpoint/2010/main" val="229185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87331604-AC31-4182-8327-B1ECD3DD4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38" y="1420836"/>
            <a:ext cx="11613582" cy="4445391"/>
          </a:xfrm>
          <a:prstGeom prst="rect">
            <a:avLst/>
          </a:prstGeom>
        </p:spPr>
      </p:pic>
      <p:pic>
        <p:nvPicPr>
          <p:cNvPr id="5" name="Picture 4" descr="Text&#10;&#10;Description automatically generated">
            <a:extLst>
              <a:ext uri="{FF2B5EF4-FFF2-40B4-BE49-F238E27FC236}">
                <a16:creationId xmlns:a16="http://schemas.microsoft.com/office/drawing/2014/main" id="{B1D22CB0-21BC-4A5D-A9B4-C3E97E07A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865" y="2349372"/>
            <a:ext cx="2600543" cy="1181033"/>
          </a:xfrm>
          <a:prstGeom prst="rect">
            <a:avLst/>
          </a:prstGeom>
        </p:spPr>
      </p:pic>
    </p:spTree>
    <p:extLst>
      <p:ext uri="{BB962C8B-B14F-4D97-AF65-F5344CB8AC3E}">
        <p14:creationId xmlns:p14="http://schemas.microsoft.com/office/powerpoint/2010/main" val="98954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945431A1-5E5A-46A4-AB8C-CB6491AF3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74" y="1818619"/>
            <a:ext cx="11588252" cy="2753379"/>
          </a:xfrm>
          <a:prstGeom prst="rect">
            <a:avLst/>
          </a:prstGeom>
        </p:spPr>
      </p:pic>
    </p:spTree>
    <p:extLst>
      <p:ext uri="{BB962C8B-B14F-4D97-AF65-F5344CB8AC3E}">
        <p14:creationId xmlns:p14="http://schemas.microsoft.com/office/powerpoint/2010/main" val="314836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9675-B976-4EF6-AF3C-886E11AC09F9}"/>
              </a:ext>
            </a:extLst>
          </p:cNvPr>
          <p:cNvSpPr>
            <a:spLocks noGrp="1"/>
          </p:cNvSpPr>
          <p:nvPr>
            <p:ph type="title"/>
          </p:nvPr>
        </p:nvSpPr>
        <p:spPr/>
        <p:txBody>
          <a:bodyPr/>
          <a:lstStyle/>
          <a:p>
            <a:r>
              <a:rPr lang="en-US" dirty="0"/>
              <a:t>CLERK REVIEW</a:t>
            </a:r>
          </a:p>
        </p:txBody>
      </p:sp>
    </p:spTree>
    <p:extLst>
      <p:ext uri="{BB962C8B-B14F-4D97-AF65-F5344CB8AC3E}">
        <p14:creationId xmlns:p14="http://schemas.microsoft.com/office/powerpoint/2010/main" val="129654175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1717</TotalTime>
  <Words>580</Words>
  <Application>Microsoft Office PowerPoint</Application>
  <PresentationFormat>Widescreen</PresentationFormat>
  <Paragraphs>55</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Calibri</vt:lpstr>
      <vt:lpstr>Corbel</vt:lpstr>
      <vt:lpstr>Trebuchet MS</vt:lpstr>
      <vt:lpstr>Basis</vt:lpstr>
      <vt:lpstr>Appellate E-filing Presentation</vt:lpstr>
      <vt:lpstr>Filing your appeal</vt:lpstr>
      <vt:lpstr>PowerPoint Presentation</vt:lpstr>
      <vt:lpstr>PowerPoint Presentation</vt:lpstr>
      <vt:lpstr>PowerPoint Presentation</vt:lpstr>
      <vt:lpstr>PowerPoint Presentation</vt:lpstr>
      <vt:lpstr>PowerPoint Presentation</vt:lpstr>
      <vt:lpstr>PowerPoint Presentation</vt:lpstr>
      <vt:lpstr>CLERK REVIEW</vt:lpstr>
      <vt:lpstr>PowerPoint Presentation</vt:lpstr>
      <vt:lpstr>PowerPoint Presentation</vt:lpstr>
      <vt:lpstr>PowerPoint Presentation</vt:lpstr>
      <vt:lpstr>PowerPoint Presentation</vt:lpstr>
      <vt:lpstr>PowerPoint Presentation</vt:lpstr>
      <vt:lpstr>How to add yourself as a service contact</vt:lpstr>
      <vt:lpstr>PowerPoint Presentation</vt:lpstr>
      <vt:lpstr>PowerPoint Presentation</vt:lpstr>
      <vt:lpstr>THe RECORD ON APPEAL</vt:lpstr>
      <vt:lpstr>Appeal Volume</vt:lpstr>
      <vt:lpstr>Appeal Volume on the Portal</vt:lpstr>
      <vt:lpstr>What to do if the electronic Appeal Volume is missing documents?</vt:lpstr>
      <vt:lpstr>FILING A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your e-filed brief</vt:lpstr>
      <vt:lpstr>PowerPoint Presentation</vt:lpstr>
      <vt:lpstr>PowerPoint Presentation</vt:lpstr>
      <vt:lpstr>PowerPoint Presentation</vt:lpstr>
      <vt:lpstr>Accessing Briefs on the Portal</vt:lpstr>
      <vt:lpstr>The (usually) optional printed case</vt:lpstr>
      <vt:lpstr>Support for Filers</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Appellate Efiling Presentation</dc:title>
  <dc:creator>Shayra Banta</dc:creator>
  <cp:lastModifiedBy>Battles, Benjamin</cp:lastModifiedBy>
  <cp:revision>27</cp:revision>
  <dcterms:created xsi:type="dcterms:W3CDTF">2021-08-26T14:46:38Z</dcterms:created>
  <dcterms:modified xsi:type="dcterms:W3CDTF">2021-08-30T21:45:44Z</dcterms:modified>
</cp:coreProperties>
</file>